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72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psikhologicheskii-trening-na-splochenie-pedagogich.html?ysclid=lg20w2wor8444810008" TargetMode="External"/><Relationship Id="rId7" Type="http://schemas.openxmlformats.org/officeDocument/2006/relationships/hyperlink" Target="https://zabota039.msp.midural.ru/deiatelnost-u039/obuchenie-sotrudnikovx/stranichka-psihologax/trening-na-splochenie-kollektiva.html?ysclid=lg21av3hss213447249" TargetMode="External"/><Relationship Id="rId2" Type="http://schemas.openxmlformats.org/officeDocument/2006/relationships/hyperlink" Target="https://nsportal.ru/detskiy-sad/raznoe/2021/12/27/trening-dlya-pedagogov-na-splochenie-kollektiv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gabaza.ru/doc/124408.html" TargetMode="External"/><Relationship Id="rId5" Type="http://schemas.openxmlformats.org/officeDocument/2006/relationships/hyperlink" Target="https://hr-elearning.ru/treningi-na-splochenie-kollektiva-8-primerov/?ysclid=lg218bug51505398218" TargetMode="External"/><Relationship Id="rId4" Type="http://schemas.openxmlformats.org/officeDocument/2006/relationships/hyperlink" Target="https://coach.jofo.me/673764.html?ysclid=lg2171rbad3981806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7" y="325726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Благоприятный </a:t>
            </a:r>
            <a:r>
              <a:rPr lang="ru-RU" sz="3600" i="1" dirty="0" smtClean="0"/>
              <a:t>психологический климат </a:t>
            </a:r>
            <a:r>
              <a:rPr lang="ru-RU" sz="3600" i="1" dirty="0"/>
              <a:t>в педагогическом </a:t>
            </a:r>
            <a:r>
              <a:rPr lang="ru-RU" sz="3600" i="1" dirty="0" smtClean="0"/>
              <a:t>коллективе (определение, особенности, формирование)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750083"/>
            <a:ext cx="8575168" cy="211949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r="12499"/>
          <a:stretch/>
        </p:blipFill>
        <p:spPr bwMode="auto">
          <a:xfrm>
            <a:off x="4276344" y="2903220"/>
            <a:ext cx="3438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73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383178"/>
            <a:ext cx="9906000" cy="9152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Интернет-ресурсы с упражнениями для педагогов (улучшение психологического климата в коллективе, сплочение)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705" y="1335024"/>
            <a:ext cx="10040112" cy="5300907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nsportal.ru/vuz/psikhologicheskie-nauki/library/2017/02/17/zanyatie-s-elementami-treninga-psihologicheskiy</a:t>
            </a:r>
          </a:p>
          <a:p>
            <a:pPr algn="l"/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infourok.ru/trening-po-formirovaniyu-blagopriyatnogo-klimata-v-kollektive-4021911.html?ysclid=lg2102jbvz72363695</a:t>
            </a:r>
          </a:p>
          <a:p>
            <a:pPr algn="l"/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sch-mendeleevo.karagai-edu.ru/upload/versions/24568/26394/treningi_na_splochenije_kollektiva.pdf?ysclid=lg2120kgwh737506885</a:t>
            </a:r>
          </a:p>
          <a:p>
            <a:pPr algn="l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www.vashpsixolog.ru/work-with-teaching-staff-school-psychologist/57-training-with-teachers/4661-2023-02-07-07-40-02?ysclid=lg213i1fut598481947</a:t>
            </a:r>
            <a:endParaRPr lang="ru-RU" sz="1600" dirty="0" smtClean="0">
              <a:hlinkClick r:id="rId2"/>
            </a:endParaRPr>
          </a:p>
          <a:p>
            <a:pPr algn="l"/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nsportal.ru/detskiy-sad/raznoe/2021/12/27/trening-dlya-pedagogov-na-splochenie-kollektiva</a:t>
            </a:r>
            <a:endParaRPr lang="ru-RU" sz="1600" dirty="0" smtClean="0"/>
          </a:p>
          <a:p>
            <a:pPr algn="l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multiurok.ru/files/psikhologicheskii-trening-na-splochenie-pedagogich.html?ysclid=lg20w2wor844481000</a:t>
            </a:r>
            <a:r>
              <a:rPr lang="ru-RU" sz="1600" dirty="0" smtClean="0">
                <a:hlinkClick r:id="rId3"/>
              </a:rPr>
              <a:t>8</a:t>
            </a:r>
            <a:endParaRPr lang="ru-RU" sz="1600" dirty="0" smtClean="0"/>
          </a:p>
          <a:p>
            <a:pPr algn="l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coach.jofo.me/673764.html?ysclid=lg2171rbad39818067</a:t>
            </a:r>
            <a:r>
              <a:rPr lang="ru-RU" sz="1600" dirty="0" smtClean="0">
                <a:hlinkClick r:id="rId4"/>
              </a:rPr>
              <a:t>6</a:t>
            </a:r>
            <a:endParaRPr lang="ru-RU" sz="1600" dirty="0" smtClean="0"/>
          </a:p>
          <a:p>
            <a:pPr algn="l"/>
            <a:r>
              <a:rPr lang="en-US" sz="1600" dirty="0">
                <a:hlinkClick r:id="rId5"/>
              </a:rPr>
              <a:t>https://hr-elearning.ru/treningi-na-splochenie-kollektiva-8-primerov/?</a:t>
            </a:r>
            <a:r>
              <a:rPr lang="en-US" sz="1600" dirty="0" smtClean="0">
                <a:hlinkClick r:id="rId5"/>
              </a:rPr>
              <a:t>ysclid=lg218bug5150539821</a:t>
            </a:r>
            <a:r>
              <a:rPr lang="ru-RU" sz="1600" dirty="0" smtClean="0">
                <a:hlinkClick r:id="rId5"/>
              </a:rPr>
              <a:t>8</a:t>
            </a:r>
            <a:endParaRPr lang="ru-RU" sz="1600" dirty="0" smtClean="0"/>
          </a:p>
          <a:p>
            <a:pPr algn="l"/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gigabaza.ru/doc/124408.html</a:t>
            </a:r>
            <a:endParaRPr lang="en-US" sz="1600" dirty="0" smtClean="0"/>
          </a:p>
          <a:p>
            <a:pPr algn="l"/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zabota039.msp.midural.ru/deiatelnost-u039/obuchenie-sotrudnikovx/stranichka-psihologax/trening-na-splochenie-kollektiva.html?ysclid=lg21av3hss213447249</a:t>
            </a:r>
            <a:endParaRPr lang="en-US" sz="1600" dirty="0" smtClean="0"/>
          </a:p>
          <a:p>
            <a:pPr algn="l"/>
            <a:endParaRPr lang="ru-RU" sz="1600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75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18309"/>
            <a:ext cx="9906000" cy="56636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К.К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Платонов </a:t>
            </a:r>
            <a:r>
              <a:rPr lang="ru-RU" sz="2400" dirty="0"/>
              <a:t>понимает под психологическим климатом общественные настроения. </a:t>
            </a:r>
            <a:r>
              <a:rPr lang="ru-RU" sz="2400" i="1" dirty="0"/>
              <a:t>«К массовым явлениям, свойственным любым группам, относится общественное настроение. Оно то и создает в группе ее психологический климат. Основным фактором, вызывающим настроение,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служат </a:t>
            </a:r>
            <a:r>
              <a:rPr lang="ru-RU" sz="2400" i="1" dirty="0"/>
              <a:t>межличностные отношения»</a:t>
            </a:r>
            <a:r>
              <a:rPr lang="ru-RU" sz="2400" dirty="0"/>
              <a:t>, - пишет 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Е.С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Кузьмин </a:t>
            </a:r>
            <a:r>
              <a:rPr lang="ru-RU" sz="2400" dirty="0"/>
              <a:t>значительно расширяет содержание этого понятия. По его мнению, </a:t>
            </a:r>
            <a:r>
              <a:rPr lang="ru-RU" sz="2400" i="1" dirty="0"/>
              <a:t>«понятие психологического климата емкое, оно отражает характер взаимоотношений между людьми, преобладающий тон общественного настроения, уровень управления, условия и особенности труда и отдыха в данном коллективе»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5625548"/>
            <a:ext cx="9906000" cy="1735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2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836024"/>
            <a:ext cx="9906000" cy="5425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психолог </a:t>
            </a:r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>Б.Ф. Ломов </a:t>
            </a:r>
            <a:r>
              <a:rPr lang="ru-RU" sz="3100" dirty="0"/>
              <a:t>считает, что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психологический климат включает в себя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1. Систему </a:t>
            </a:r>
            <a:r>
              <a:rPr lang="ru-RU" sz="3100" dirty="0"/>
              <a:t>межличностных отношений, психологических по природе (симпатия, антипатия, дружба и т.д.);</a:t>
            </a:r>
            <a:br>
              <a:rPr lang="ru-RU" sz="3100" dirty="0"/>
            </a:br>
            <a:r>
              <a:rPr lang="ru-RU" sz="3100" dirty="0" smtClean="0"/>
              <a:t>2. Психологические </a:t>
            </a:r>
            <a:r>
              <a:rPr lang="ru-RU" sz="3100" dirty="0"/>
              <a:t>механизмы взаимодействия между людьми (подражание, сопереживание, содействие и т.д.);</a:t>
            </a:r>
            <a:br>
              <a:rPr lang="ru-RU" sz="3100" dirty="0"/>
            </a:br>
            <a:r>
              <a:rPr lang="ru-RU" sz="3100" dirty="0" smtClean="0"/>
              <a:t>3. Систему </a:t>
            </a:r>
            <a:r>
              <a:rPr lang="ru-RU" sz="3100" dirty="0"/>
              <a:t>взаимных требований, общее настроение, общий стиль совместной деятельности, </a:t>
            </a:r>
            <a:r>
              <a:rPr lang="ru-RU" sz="3100" dirty="0" smtClean="0"/>
              <a:t> интеллектуальное</a:t>
            </a:r>
            <a:r>
              <a:rPr lang="ru-RU" sz="3100" dirty="0"/>
              <a:t>, эмоциональное и волевое единство коллектива.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141411" y="5799137"/>
            <a:ext cx="9906000" cy="1575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8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2" y="676656"/>
            <a:ext cx="5668742" cy="5605271"/>
          </a:xfrm>
        </p:spPr>
        <p:txBody>
          <a:bodyPr>
            <a:noAutofit/>
          </a:bodyPr>
          <a:lstStyle/>
          <a:p>
            <a:r>
              <a:rPr lang="ru-RU" sz="2800" dirty="0"/>
              <a:t>Итак, под 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психологическим климатом</a:t>
            </a:r>
            <a:r>
              <a:rPr lang="ru-RU" sz="2800" dirty="0"/>
              <a:t> следует понимать эмоционально-психологический настрой педагогического коллектива, в котором на эмоциональном уровне отражаются личные и деловые взаимоотношения членов коллектива, определяемые их ценностными ориентациями, моральными нормами и интересами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5634446"/>
            <a:ext cx="9906000" cy="1646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s://gas-kvas.com/uploads/posts/2023-02/1676968454_gas-kvas-com-p-risunok-na-temu-razgovor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61" y="2112264"/>
            <a:ext cx="3853345" cy="36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3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26" y="670560"/>
            <a:ext cx="10946674" cy="5437632"/>
          </a:xfrm>
        </p:spPr>
        <p:txBody>
          <a:bodyPr>
            <a:normAutofit/>
          </a:bodyPr>
          <a:lstStyle/>
          <a:p>
            <a:r>
              <a:rPr lang="ru-RU" sz="2400" dirty="0"/>
              <a:t>Под 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совместимостью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400" dirty="0"/>
              <a:t>принято понимать эффект взаимодействия людей, характеризующийся их максимальной удовлетворенностью друг другом.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Сработанность</a:t>
            </a:r>
            <a:r>
              <a:rPr lang="ru-RU" sz="2400" dirty="0"/>
              <a:t> — процесс и результат взаимодействия людей, который характеризуется максимально возможным успехом деятельности при незначительных эмоционально-энергетических издержках.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Сплоченность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 коллектива </a:t>
            </a:r>
            <a:r>
              <a:rPr lang="ru-RU" sz="2400" dirty="0"/>
              <a:t>является мерой упорядоченности, согласованности и устойчивости внутригрупповых и межгрупповых межличностных взаимосвязей, обеспечивающих стабильность и преемственность (традицию) жизнедеятельности коллектива.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5963478"/>
            <a:ext cx="9906000" cy="1499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93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79269"/>
            <a:ext cx="9906000" cy="5547359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Основными показателями положительного психологического климата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являются: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• удовлетворенность членов коллектива своим пребыванием в коллективе, процессом и результатами труда;</a:t>
            </a:r>
            <a:br>
              <a:rPr lang="ru-RU" sz="3100" dirty="0"/>
            </a:br>
            <a:r>
              <a:rPr lang="ru-RU" sz="3100" dirty="0"/>
              <a:t>• признание авторитета руководителей;</a:t>
            </a:r>
            <a:br>
              <a:rPr lang="ru-RU" sz="3100" dirty="0"/>
            </a:br>
            <a:r>
              <a:rPr lang="ru-RU" sz="3100" dirty="0"/>
              <a:t>• жизнеутверждающее настроение в коллективе;</a:t>
            </a:r>
            <a:br>
              <a:rPr lang="ru-RU" sz="3100" dirty="0"/>
            </a:br>
            <a:r>
              <a:rPr lang="ru-RU" sz="3100" dirty="0"/>
              <a:t>• сплоченность и организованность членов коллектива;</a:t>
            </a:r>
            <a:br>
              <a:rPr lang="ru-RU" sz="3100" dirty="0"/>
            </a:br>
            <a:r>
              <a:rPr lang="ru-RU" sz="3100" dirty="0"/>
              <a:t>• сознательная дисциплина;</a:t>
            </a:r>
            <a:br>
              <a:rPr lang="ru-RU" sz="3100" dirty="0"/>
            </a:br>
            <a:r>
              <a:rPr lang="ru-RU" sz="3100" dirty="0"/>
              <a:t>• продуктивность работы;</a:t>
            </a:r>
            <a:br>
              <a:rPr lang="ru-RU" sz="3100" dirty="0"/>
            </a:br>
            <a:r>
              <a:rPr lang="ru-RU" sz="3100" dirty="0"/>
              <a:t>• практическое отсутствие текучести кадров.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6305006"/>
            <a:ext cx="9906000" cy="1480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Если </a:t>
            </a:r>
            <a:r>
              <a:rPr lang="ru-RU" sz="2200" dirty="0"/>
              <a:t>в педагогическом учреждении будет сформирован благоприятный психологический климат, то это будет способствовать повышению уровня комфортности всех участников образовательного и воспитательного процесса, развитию личности педагогов, их творческой активности.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722562"/>
            <a:ext cx="4267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83" y="2119313"/>
            <a:ext cx="304991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46043"/>
            <a:ext cx="9906000" cy="5744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Психодиагностические методики: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/>
              <a:t>1. «Оценка психологической атмосферы в коллективе» </a:t>
            </a:r>
            <a:r>
              <a:rPr lang="ru-RU" sz="2000" dirty="0" smtClean="0"/>
              <a:t>(А.Ф</a:t>
            </a:r>
            <a:r>
              <a:rPr lang="ru-RU" sz="2000" dirty="0"/>
              <a:t>. </a:t>
            </a:r>
            <a:r>
              <a:rPr lang="ru-RU" sz="2000" dirty="0" err="1" smtClean="0"/>
              <a:t>Фидлер</a:t>
            </a:r>
            <a:r>
              <a:rPr lang="ru-RU" sz="2000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Методика диагностики психологического климата группы </a:t>
            </a:r>
            <a:r>
              <a:rPr lang="ru-RU" sz="2000" dirty="0" smtClean="0"/>
              <a:t>(Л</a:t>
            </a:r>
            <a:r>
              <a:rPr lang="ru-RU" sz="2000" dirty="0"/>
              <a:t>. Н. </a:t>
            </a:r>
            <a:r>
              <a:rPr lang="ru-RU" sz="2000" dirty="0" err="1" smtClean="0"/>
              <a:t>Лутошкин</a:t>
            </a:r>
            <a:r>
              <a:rPr lang="ru-RU" sz="2000" dirty="0" smtClean="0"/>
              <a:t>)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dirty="0"/>
              <a:t>3</a:t>
            </a:r>
            <a:r>
              <a:rPr lang="ru-RU" sz="2000" i="1" dirty="0"/>
              <a:t>. </a:t>
            </a:r>
            <a:r>
              <a:rPr lang="ru-RU" sz="2000" dirty="0"/>
              <a:t>«СПСК» - социально-психологическая самооценка коллектива (методика Р.С. </a:t>
            </a:r>
            <a:r>
              <a:rPr lang="ru-RU" sz="2000" dirty="0" err="1"/>
              <a:t>Немова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4. Экспресс-методика оценки социально-психологического климата в трудовом коллективе (А. С. </a:t>
            </a:r>
            <a:r>
              <a:rPr lang="ru-RU" sz="2000" dirty="0" err="1"/>
              <a:t>Михайлюк</a:t>
            </a:r>
            <a:r>
              <a:rPr lang="ru-RU" sz="2000" dirty="0"/>
              <a:t>, Л. Ю. </a:t>
            </a:r>
            <a:r>
              <a:rPr lang="ru-RU" sz="2000" dirty="0" err="1"/>
              <a:t>Шарыто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5. Зрительно-аналоговая шкала оценки организационного климата (Р.С. </a:t>
            </a:r>
            <a:r>
              <a:rPr lang="ru-RU" sz="2000" dirty="0" err="1"/>
              <a:t>Немов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sz="2000" dirty="0"/>
              <a:t>6. Социометрия Дж. </a:t>
            </a:r>
            <a:r>
              <a:rPr lang="ru-RU" sz="2000" dirty="0" smtClean="0"/>
              <a:t>Морено</a:t>
            </a:r>
            <a:br>
              <a:rPr lang="ru-RU" sz="2000" dirty="0" smtClean="0"/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Другие методы: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/>
              <a:t>1. наблюдение</a:t>
            </a:r>
            <a:br>
              <a:rPr lang="ru-RU" sz="2000" dirty="0" smtClean="0"/>
            </a:br>
            <a:r>
              <a:rPr lang="ru-RU" sz="2000" dirty="0" smtClean="0"/>
              <a:t>2. индивидуальная беседа</a:t>
            </a:r>
            <a:br>
              <a:rPr lang="ru-RU" sz="2000" dirty="0" smtClean="0"/>
            </a:br>
            <a:r>
              <a:rPr lang="ru-RU" sz="2000" dirty="0" smtClean="0"/>
              <a:t>3. опрос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141411" y="6390860"/>
            <a:ext cx="9906000" cy="14908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88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564460"/>
            <a:ext cx="9906000" cy="11649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Деловая игра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1216152"/>
            <a:ext cx="9906000" cy="5214465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Цель игры: </a:t>
            </a:r>
            <a:r>
              <a:rPr lang="ru-RU" sz="1800" dirty="0"/>
              <a:t>формирование коммуникативной компетентности педагогов, сплочение педагогов, снятие эмоционального напряжения. </a:t>
            </a:r>
            <a:endParaRPr lang="ru-RU" sz="1800" dirty="0" smtClean="0"/>
          </a:p>
          <a:p>
            <a:pPr algn="l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Игра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состоит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из:</a:t>
            </a:r>
          </a:p>
          <a:p>
            <a:pPr algn="l"/>
            <a:r>
              <a:rPr lang="ru-RU" sz="1800" dirty="0" smtClean="0"/>
              <a:t> </a:t>
            </a:r>
            <a:r>
              <a:rPr lang="ru-RU" sz="1800" dirty="0"/>
              <a:t>вступительного слова, </a:t>
            </a:r>
            <a:endParaRPr lang="ru-RU" sz="1800" dirty="0" smtClean="0"/>
          </a:p>
          <a:p>
            <a:pPr algn="l"/>
            <a:r>
              <a:rPr lang="ru-RU" sz="1800" dirty="0" smtClean="0"/>
              <a:t>1. упражнение </a:t>
            </a:r>
            <a:r>
              <a:rPr lang="ru-RU" sz="1800" dirty="0"/>
              <a:t>«Имя» (помогает настроиться на работу, активизировать внимание); </a:t>
            </a:r>
            <a:endParaRPr lang="ru-RU" sz="1800" dirty="0" smtClean="0"/>
          </a:p>
          <a:p>
            <a:pPr algn="l"/>
            <a:r>
              <a:rPr lang="ru-RU" sz="1800" dirty="0" smtClean="0"/>
              <a:t>2. разминка </a:t>
            </a:r>
            <a:r>
              <a:rPr lang="ru-RU" sz="1800" dirty="0"/>
              <a:t>«Чем мы похожи?» (упражнение подводит к тому, что в каждом человеке можно найти сходство с собой</a:t>
            </a:r>
            <a:r>
              <a:rPr lang="ru-RU" sz="1800" dirty="0" smtClean="0"/>
              <a:t>);</a:t>
            </a:r>
          </a:p>
          <a:p>
            <a:pPr algn="l"/>
            <a:r>
              <a:rPr lang="ru-RU" sz="1800" dirty="0" smtClean="0"/>
              <a:t>3. </a:t>
            </a:r>
            <a:r>
              <a:rPr lang="ru-RU" sz="1800" dirty="0"/>
              <a:t>«Просьба» (задача – выразить просьбу так, чтобы партнер захотел ее выполнить); «Договор» (развитие умения договариваться между собой); </a:t>
            </a:r>
            <a:endParaRPr lang="ru-RU" sz="1800" dirty="0" smtClean="0"/>
          </a:p>
          <a:p>
            <a:pPr algn="l"/>
            <a:r>
              <a:rPr lang="ru-RU" sz="1800" dirty="0"/>
              <a:t>4. игра «Ярмарка достоинств» (развитие навыков </a:t>
            </a:r>
            <a:r>
              <a:rPr lang="ru-RU" sz="1800" dirty="0" err="1"/>
              <a:t>самопрезентации</a:t>
            </a:r>
            <a:r>
              <a:rPr lang="ru-RU" sz="1800" dirty="0"/>
              <a:t>, понимание того, что свои недостатки можно перевести в достоинства); </a:t>
            </a:r>
          </a:p>
          <a:p>
            <a:pPr algn="l"/>
            <a:r>
              <a:rPr lang="ru-RU" sz="1800" dirty="0"/>
              <a:t>5. упражнение «Диалог» (развитие навыков активного слушания); </a:t>
            </a:r>
          </a:p>
          <a:p>
            <a:pPr algn="l"/>
            <a:r>
              <a:rPr lang="ru-RU" sz="1800" dirty="0"/>
              <a:t>6. два упражнения на снятие эмоционального напряжения – «Дыхание по йоге» и «Снять неприятные ощущения через напряжение»; </a:t>
            </a:r>
          </a:p>
          <a:p>
            <a:pPr algn="l"/>
            <a:r>
              <a:rPr lang="ru-RU" sz="1800" dirty="0"/>
              <a:t>7. заключительное упражнение «Подарок» (на сплочение);</a:t>
            </a:r>
          </a:p>
          <a:p>
            <a:pPr algn="l"/>
            <a:r>
              <a:rPr lang="ru-RU" sz="1800" dirty="0"/>
              <a:t>8. заключительная рефлексия.</a:t>
            </a:r>
          </a:p>
          <a:p>
            <a:pPr algn="l"/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85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212</TotalTime>
  <Words>242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 Благоприятный психологический климат в педагогическом коллективе (определение, особенности, формирование)</vt:lpstr>
      <vt:lpstr>    К.К. Платонов понимает под психологическим климатом общественные настроения. «К массовым явлениям, свойственным любым группам, относится общественное настроение. Оно то и создает в группе ее психологический климат. Основным фактором, вызывающим настроение,  служат межличностные отношения», - пишет он.   Е.С. Кузьмин значительно расширяет содержание этого понятия. По его мнению, «понятие психологического климата емкое, оно отражает характер взаимоотношений между людьми, преобладающий тон общественного настроения, уровень управления, условия и особенности труда и отдыха в данном коллективе». </vt:lpstr>
      <vt:lpstr>психолог Б.Ф. Ломов считает, что психологический климат включает в себя:  1. Систему межличностных отношений, психологических по природе (симпатия, антипатия, дружба и т.д.); 2. Психологические механизмы взаимодействия между людьми (подражание, сопереживание, содействие и т.д.); 3. Систему взаимных требований, общее настроение, общий стиль совместной деятельности,  интеллектуальное, эмоциональное и волевое единство коллектива. </vt:lpstr>
      <vt:lpstr>Итак, под психологическим климатом следует понимать эмоционально-психологический настрой педагогического коллектива, в котором на эмоциональном уровне отражаются личные и деловые взаимоотношения членов коллектива, определяемые их ценностными ориентациями, моральными нормами и интересами. </vt:lpstr>
      <vt:lpstr>Под совместимостью принято понимать эффект взаимодействия людей, характеризующийся их максимальной удовлетворенностью друг другом.  Сработанность — процесс и результат взаимодействия людей, который характеризуется максимально возможным успехом деятельности при незначительных эмоционально-энергетических издержках.  Сплоченность коллектива является мерой упорядоченности, согласованности и устойчивости внутригрупповых и межгрупповых межличностных взаимосвязей, обеспечивающих стабильность и преемственность (традицию) жизнедеятельности коллектива. </vt:lpstr>
      <vt:lpstr>Основными показателями положительного психологического климата являются: • удовлетворенность членов коллектива своим пребыванием в коллективе, процессом и результатами труда; • признание авторитета руководителей; • жизнеутверждающее настроение в коллективе; • сплоченность и организованность членов коллектива; • сознательная дисциплина; • продуктивность работы; • практическое отсутствие текучести кадров. </vt:lpstr>
      <vt:lpstr> Если в педагогическом учреждении будет сформирован благоприятный психологический климат, то это будет способствовать повышению уровня комфортности всех участников образовательного и воспитательного процесса, развитию личности педагогов, их творческой активности. </vt:lpstr>
      <vt:lpstr>Психодиагностические методики:  1. «Оценка психологической атмосферы в коллективе» (А.Ф. Фидлер) 2. Методика диагностики психологического климата группы (Л. Н. Лутошкин) 3. «СПСК» - социально-психологическая самооценка коллектива (методика Р.С. Немова) 4. Экспресс-методика оценки социально-психологического климата в трудовом коллективе (А. С. Михайлюк, Л. Ю. Шарыто) 5. Зрительно-аналоговая шкала оценки организационного климата (Р.С. Немов) 6. Социометрия Дж. Морено  Другие методы:  1. наблюдение 2. индивидуальная беседа 3. опрос   </vt:lpstr>
      <vt:lpstr>Деловая игра  </vt:lpstr>
      <vt:lpstr>Интернет-ресурсы с упражнениями для педагогов (улучшение психологического климата в коллективе, сплочение)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благоприятного психологического климата в педагогическом коллективе</dc:title>
  <dc:creator>учитель</dc:creator>
  <cp:lastModifiedBy>kulik</cp:lastModifiedBy>
  <cp:revision>29</cp:revision>
  <dcterms:created xsi:type="dcterms:W3CDTF">2023-04-03T08:29:41Z</dcterms:created>
  <dcterms:modified xsi:type="dcterms:W3CDTF">2026-05-05T13:04:21Z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650812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